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sldIdLst>
    <p:sldId id="256" r:id="rId2"/>
    <p:sldId id="262" r:id="rId3"/>
    <p:sldId id="258" r:id="rId4"/>
    <p:sldId id="259" r:id="rId5"/>
    <p:sldId id="257" r:id="rId6"/>
    <p:sldId id="260" r:id="rId7"/>
    <p:sldId id="261" r:id="rId8"/>
    <p:sldId id="263" r:id="rId9"/>
    <p:sldId id="264" r:id="rId10"/>
    <p:sldId id="266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7" autoAdjust="0"/>
    <p:restoredTop sz="52655" autoAdjust="0"/>
  </p:normalViewPr>
  <p:slideViewPr>
    <p:cSldViewPr>
      <p:cViewPr varScale="1">
        <p:scale>
          <a:sx n="60" d="100"/>
          <a:sy n="60" d="100"/>
        </p:scale>
        <p:origin x="-196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0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3BB965-06A0-4CDA-950B-FC18950DFE29}" type="datetimeFigureOut">
              <a:rPr lang="uk-UA" smtClean="0"/>
              <a:t>30.12.2014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BD828A-EA4C-44F9-B985-DBAE6B334589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54561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Ресурсы мирового океана</a:t>
            </a:r>
          </a:p>
          <a:p>
            <a:r>
              <a:rPr lang="ru-RU" dirty="0" smtClean="0"/>
              <a:t>Подготовил: Бондаренко Игорь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D828A-EA4C-44F9-B985-DBAE6B334589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722327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kern="1200" dirty="0" smtClean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algn="ctr"/>
            <a:r>
              <a:rPr lang="ru-RU" dirty="0" smtClean="0"/>
              <a:t>Рекреационные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D828A-EA4C-44F9-B985-DBAE6B334589}" type="slidenum">
              <a:rPr lang="uk-UA" smtClean="0"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8758121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Основные проблемы</a:t>
            </a:r>
          </a:p>
          <a:p>
            <a:r>
              <a:rPr lang="ru-RU" dirty="0" smtClean="0"/>
              <a:t>В океан ежегодно попадает 1 млн тонн нефти.</a:t>
            </a:r>
          </a:p>
          <a:p>
            <a:r>
              <a:rPr lang="ru-RU" dirty="0" smtClean="0"/>
              <a:t>Отходы промышленности</a:t>
            </a:r>
          </a:p>
          <a:p>
            <a:r>
              <a:rPr lang="ru-RU" dirty="0" smtClean="0"/>
              <a:t>Усилившееся «демографическое давление» на океаническую среду. Население все в большей степени смещается к прибрежной зоне, в которой проживает почти половина населения Земли.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D828A-EA4C-44F9-B985-DBAE6B334589}" type="slidenum">
              <a:rPr lang="uk-UA" smtClean="0"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526291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Пути решения проблем</a:t>
            </a:r>
          </a:p>
          <a:p>
            <a:r>
              <a:rPr lang="ru-RU" dirty="0" smtClean="0"/>
              <a:t>Создать всемирный рынок квот на углеродное загрязнение океана.</a:t>
            </a:r>
          </a:p>
          <a:p>
            <a:r>
              <a:rPr lang="ru-RU" dirty="0" smtClean="0"/>
              <a:t>Устранить недостатки в правовом режиме открытого моря путём внесения соответствующих изменений в текст  Конвенции ООН по морскому праву.</a:t>
            </a:r>
          </a:p>
          <a:p>
            <a:r>
              <a:rPr lang="ru-RU" dirty="0" smtClean="0"/>
              <a:t>Содействовать укреплению </a:t>
            </a:r>
            <a:r>
              <a:rPr lang="ru-RU" dirty="0" err="1" smtClean="0"/>
              <a:t>экологичной</a:t>
            </a:r>
            <a:r>
              <a:rPr lang="ru-RU" dirty="0" smtClean="0"/>
              <a:t> экономики в развивающихся странах, расположенных на малых островах.</a:t>
            </a:r>
          </a:p>
          <a:p>
            <a:r>
              <a:rPr lang="ru-RU" dirty="0" smtClean="0"/>
              <a:t>Наращивать возможности научного мониторинга океанов и прибрежных районов</a:t>
            </a:r>
          </a:p>
          <a:p>
            <a:r>
              <a:rPr lang="ru-RU" dirty="0" smtClean="0"/>
              <a:t>Провести реформу и укрепить региональные организации в области управления океаном.</a:t>
            </a:r>
          </a:p>
          <a:p>
            <a:r>
              <a:rPr lang="ru-RU" dirty="0" smtClean="0"/>
              <a:t>Содействовать развитию ответственного рыболовства и </a:t>
            </a:r>
            <a:r>
              <a:rPr lang="ru-RU" dirty="0" err="1" smtClean="0"/>
              <a:t>аквакультуры</a:t>
            </a:r>
            <a:r>
              <a:rPr lang="ru-RU" dirty="0" smtClean="0"/>
              <a:t> в контексте </a:t>
            </a:r>
            <a:r>
              <a:rPr lang="ru-RU" dirty="0" err="1" smtClean="0"/>
              <a:t>экологичной</a:t>
            </a:r>
            <a:r>
              <a:rPr lang="ru-RU" dirty="0" smtClean="0"/>
              <a:t> экономики.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D828A-EA4C-44F9-B985-DBAE6B334589}" type="slidenum">
              <a:rPr lang="uk-UA" smtClean="0"/>
              <a:t>12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527522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kern="1200" dirty="0" smtClean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Природные ресурсы - Природные ресурсы — это естественные ресурсы, необходимые для существования человеческого общества и используемые в хозяйстве.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D828A-EA4C-44F9-B985-DBAE6B334589}" type="slidenum">
              <a:rPr lang="uk-UA" smtClean="0"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76262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/>
              <a:t>Характеристика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D828A-EA4C-44F9-B985-DBAE6B334589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90146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Географическое распространение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D828A-EA4C-44F9-B985-DBAE6B334589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896332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kern="1200" dirty="0" smtClean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Минеральные ресурсы</a:t>
            </a:r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D828A-EA4C-44F9-B985-DBAE6B334589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34159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kern="1200" dirty="0" smtClean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algn="ctr"/>
            <a:r>
              <a:rPr lang="ru-RU" dirty="0" smtClean="0"/>
              <a:t>Энергетические</a:t>
            </a:r>
          </a:p>
          <a:p>
            <a:endParaRPr lang="ru-RU" dirty="0" smtClean="0"/>
          </a:p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Энергия волн </a:t>
            </a:r>
            <a:r>
              <a:rPr lang="ru-RU" dirty="0" smtClean="0"/>
              <a:t>значительно выше и может быть использована значительно шире, чем приливная. Страны с большой протяжённостью побережья и постоянными сильными ветрами, такие как Великобритания и Ирландия, могут генерировать до 5 % требуемой электроэнергии за счёт энергии волн.</a:t>
            </a:r>
          </a:p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Энергия приливов </a:t>
            </a:r>
            <a:r>
              <a:rPr lang="ru-RU" dirty="0" smtClean="0"/>
              <a:t>представлена в СССР (России) c 1968 года действует экспериментальная </a:t>
            </a:r>
            <a:r>
              <a:rPr lang="ru-RU" dirty="0" err="1" smtClean="0"/>
              <a:t>Кислогубская</a:t>
            </a:r>
            <a:r>
              <a:rPr lang="ru-RU" dirty="0" smtClean="0"/>
              <a:t> ПЭС, на этапе проектирования находится Северная ПЭС, Мезенская ПЭС. Существуют ПЭС и за рубежом — во Франции, Великобритании, Канаде, Китае, Индии, США и других странах. ПЭС «Ля </a:t>
            </a:r>
            <a:r>
              <a:rPr lang="ru-RU" dirty="0" err="1" smtClean="0"/>
              <a:t>Ранс</a:t>
            </a:r>
            <a:r>
              <a:rPr lang="ru-RU" dirty="0" smtClean="0"/>
              <a:t>», построенная в эстуарии реки </a:t>
            </a:r>
            <a:r>
              <a:rPr lang="ru-RU" dirty="0" err="1" smtClean="0"/>
              <a:t>Ранс</a:t>
            </a:r>
            <a:r>
              <a:rPr lang="ru-RU" dirty="0" smtClean="0"/>
              <a:t> (Северная Бретань) имеет самую большую в мире плотину.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D828A-EA4C-44F9-B985-DBAE6B334589}" type="slidenum">
              <a:rPr lang="uk-UA" smtClean="0"/>
              <a:t>6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937399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800" kern="1200" dirty="0" smtClean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algn="ctr"/>
            <a:r>
              <a:rPr lang="ru-RU" dirty="0" smtClean="0"/>
              <a:t>Энергетические</a:t>
            </a:r>
          </a:p>
          <a:p>
            <a:r>
              <a:rPr lang="ru-RU" sz="1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Энергия морских течений, </a:t>
            </a:r>
            <a:r>
              <a:rPr lang="ru-RU" sz="1200" dirty="0" smtClean="0"/>
              <a:t>важнейшее и самое известное морское течение – Гольфстрим, если бы мы смогли полностью использовать его энергию, она была бы эквивалентна суммарной энергии от 50 крупных электростанций. В настоящее время в ряде стран, и в первую очередь в Англии, ведутся интенсивные работы по использованию энергии морских волн. </a:t>
            </a:r>
          </a:p>
          <a:p>
            <a:endParaRPr lang="ru-RU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D828A-EA4C-44F9-B985-DBAE6B334589}" type="slidenum">
              <a:rPr lang="uk-UA" smtClean="0"/>
              <a:t>7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950223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000" kern="1200" dirty="0" smtClean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algn="ctr"/>
            <a:r>
              <a:rPr lang="ru-RU" dirty="0" smtClean="0"/>
              <a:t>Энергетические</a:t>
            </a:r>
          </a:p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Энергия температурного градиента </a:t>
            </a:r>
            <a:r>
              <a:rPr lang="ru-RU" dirty="0" smtClean="0"/>
              <a:t>морской воды — один из видов возобновляемой энергии, позволяющий получать электроэнергию, используя разницу температур на поверхности и глубине мирового океана.  В 1970 гг. компания Токио Электрик </a:t>
            </a:r>
            <a:r>
              <a:rPr lang="ru-RU" dirty="0" err="1" smtClean="0"/>
              <a:t>Поуэр</a:t>
            </a:r>
            <a:r>
              <a:rPr lang="ru-RU" dirty="0" smtClean="0"/>
              <a:t> Компани разработала и построила 100 кВт электростанцию закрытого типа в Науру. В Индии была разрабатывается первая электростанция мощностью 1 МВт.</a:t>
            </a:r>
            <a:endParaRPr lang="ru-RU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D828A-EA4C-44F9-B985-DBAE6B334589}" type="slidenum">
              <a:rPr lang="uk-UA" smtClean="0"/>
              <a:t>8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77151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ru-RU" sz="2800" kern="1200" dirty="0" smtClean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latin typeface="+mn-lt"/>
              <a:ea typeface="+mn-ea"/>
              <a:cs typeface="+mn-cs"/>
            </a:endParaRPr>
          </a:p>
          <a:p>
            <a:pPr algn="ctr"/>
            <a:r>
              <a:rPr lang="ru-RU" dirty="0" smtClean="0"/>
              <a:t>Биологические</a:t>
            </a:r>
          </a:p>
          <a:p>
            <a:r>
              <a:rPr lang="ru-RU" sz="1200" dirty="0" smtClean="0"/>
              <a:t>Промышленный лов по акватории Мирового океана размещается неравномерно. Это подтверждается пространственными различиями уловов. По традиции наиболее развит промысел в северной (к северу от 30° </a:t>
            </a:r>
            <a:r>
              <a:rPr lang="ru-RU" sz="1200" dirty="0" err="1" smtClean="0"/>
              <a:t>с.ш</a:t>
            </a:r>
            <a:r>
              <a:rPr lang="ru-RU" sz="1200" dirty="0" smtClean="0"/>
              <a:t>.) зоне океана. </a:t>
            </a:r>
          </a:p>
          <a:p>
            <a:endParaRPr lang="ru-RU" sz="1200" dirty="0" smtClean="0"/>
          </a:p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BD828A-EA4C-44F9-B985-DBAE6B334589}" type="slidenum">
              <a:rPr lang="uk-UA" smtClean="0"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45289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2E4F4948-5781-4C14-B7E3-D742FB9D78A7}" type="datetime1">
              <a:rPr lang="ru-RU" smtClean="0"/>
              <a:t>30.12.2014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52A122E-2778-4F8F-99D1-6A240A0BDF77}" type="datetime1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3CFA4AB-AF63-4F85-84DA-520C361378C0}" type="datetime1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8A4487-B789-48DF-AE03-D3E96D9FCFB7}" type="datetime1">
              <a:rPr lang="ru-RU" smtClean="0"/>
              <a:t>30.12.2014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F0BF393-C12E-4F59-81F7-C8A269F0089C}" type="datetime1">
              <a:rPr lang="ru-RU" smtClean="0"/>
              <a:t>30.12.2014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885353-F58E-4B97-B979-2002EF192239}" type="datetime1">
              <a:rPr lang="ru-RU" smtClean="0"/>
              <a:t>30.12.2014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13B791-9B07-4B7C-B706-FB05DF16C632}" type="datetime1">
              <a:rPr lang="ru-RU" smtClean="0"/>
              <a:t>30.12.2014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65BFCF1-D053-492A-8E9D-2A64175C0316}" type="datetime1">
              <a:rPr lang="ru-RU" smtClean="0"/>
              <a:t>30.12.2014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A5FD03-C240-4DD2-8DE7-2F215DA347A3}" type="datetime1">
              <a:rPr lang="ru-RU" smtClean="0"/>
              <a:t>30.12.2014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298357EE-A6CE-44AE-86B6-C096AFF51531}" type="datetime1">
              <a:rPr lang="ru-RU" smtClean="0"/>
              <a:t>30.12.2014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ECBC5D0F-5B0E-4878-BC0C-0EF8EC30237A}" type="datetime1">
              <a:rPr lang="ru-RU" smtClean="0"/>
              <a:t>30.12.2014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r>
              <a:rPr lang="en-US" smtClean="0"/>
              <a:t>www.sliderpoint.org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r>
              <a:rPr lang="en-US" smtClean="0"/>
              <a:t>www.sliderpoint.org</a:t>
            </a: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4ADF1B30-1292-49A3-91CA-AEE5332027D2}" type="datetime1">
              <a:rPr lang="ru-RU" smtClean="0"/>
              <a:t>30.12.2014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‹№›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Ресурсы мирового океана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0" y="4797152"/>
            <a:ext cx="4337858" cy="1752600"/>
          </a:xfrm>
        </p:spPr>
        <p:txBody>
          <a:bodyPr/>
          <a:lstStyle/>
          <a:p>
            <a:r>
              <a:rPr lang="ru-RU" dirty="0" smtClean="0"/>
              <a:t>Подготовил: Бондаренко Игорь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58" y="3284984"/>
            <a:ext cx="4651160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37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6055885"/>
          </a:xfrm>
        </p:spPr>
        <p:txBody>
          <a:bodyPr/>
          <a:lstStyle/>
          <a:p>
            <a:pPr algn="ctr"/>
            <a:r>
              <a:rPr lang="ru-RU" dirty="0" smtClean="0"/>
              <a:t>Рекреационные</a:t>
            </a:r>
          </a:p>
          <a:p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8095654" cy="5721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081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976" y="116632"/>
            <a:ext cx="8229600" cy="94321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Основные проблемы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52736"/>
            <a:ext cx="8807400" cy="237626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 океан ежегодно попадает 1 млн тонн нефти.</a:t>
            </a:r>
          </a:p>
          <a:p>
            <a:r>
              <a:rPr lang="ru-RU" dirty="0" smtClean="0"/>
              <a:t>Отходы промышленности</a:t>
            </a:r>
          </a:p>
          <a:p>
            <a:r>
              <a:rPr lang="ru-RU" dirty="0" smtClean="0"/>
              <a:t>Усилившееся </a:t>
            </a:r>
            <a:r>
              <a:rPr lang="ru-RU" dirty="0"/>
              <a:t>«демографическое давление» на океаническую среду. Население все в большей степени смещается к прибрежной </a:t>
            </a:r>
            <a:r>
              <a:rPr lang="ru-RU" dirty="0" smtClean="0"/>
              <a:t>зоне, в которой </a:t>
            </a:r>
            <a:r>
              <a:rPr lang="ru-RU" dirty="0"/>
              <a:t>проживает </a:t>
            </a:r>
            <a:r>
              <a:rPr lang="ru-RU" dirty="0" smtClean="0"/>
              <a:t>почти </a:t>
            </a:r>
            <a:r>
              <a:rPr lang="ru-RU" dirty="0"/>
              <a:t>половина населения Земли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15250"/>
            <a:ext cx="3456384" cy="286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515250"/>
            <a:ext cx="26574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852" y="4627317"/>
            <a:ext cx="2590800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46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871208"/>
          </a:xfrm>
        </p:spPr>
        <p:txBody>
          <a:bodyPr/>
          <a:lstStyle/>
          <a:p>
            <a:pPr algn="ctr"/>
            <a:r>
              <a:rPr lang="ru-RU" dirty="0" smtClean="0"/>
              <a:t>Пути решения проблем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24745"/>
            <a:ext cx="8208912" cy="468052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Создать всемирный рынок квот на углеродное загрязнение </a:t>
            </a:r>
            <a:r>
              <a:rPr lang="ru-RU" dirty="0" smtClean="0"/>
              <a:t>океана.</a:t>
            </a:r>
          </a:p>
          <a:p>
            <a:r>
              <a:rPr lang="ru-RU" dirty="0" smtClean="0"/>
              <a:t>Устранить </a:t>
            </a:r>
            <a:r>
              <a:rPr lang="ru-RU" dirty="0"/>
              <a:t>недостатки в правовом режиме открытого моря путём внесения соответствующих изменений в текст  Конвенции ООН по морскому </a:t>
            </a:r>
            <a:r>
              <a:rPr lang="ru-RU" dirty="0" smtClean="0"/>
              <a:t>праву.</a:t>
            </a:r>
            <a:endParaRPr lang="ru-RU" dirty="0"/>
          </a:p>
          <a:p>
            <a:r>
              <a:rPr lang="ru-RU" dirty="0" smtClean="0"/>
              <a:t>Содействовать </a:t>
            </a:r>
            <a:r>
              <a:rPr lang="ru-RU" dirty="0"/>
              <a:t>укреплению </a:t>
            </a:r>
            <a:r>
              <a:rPr lang="ru-RU" dirty="0" err="1"/>
              <a:t>экологичной</a:t>
            </a:r>
            <a:r>
              <a:rPr lang="ru-RU" dirty="0"/>
              <a:t> экономики в развивающихся странах, расположенных на малых </a:t>
            </a:r>
            <a:r>
              <a:rPr lang="ru-RU" dirty="0" smtClean="0"/>
              <a:t>островах.</a:t>
            </a:r>
            <a:endParaRPr lang="ru-RU" dirty="0"/>
          </a:p>
          <a:p>
            <a:r>
              <a:rPr lang="ru-RU" dirty="0" smtClean="0"/>
              <a:t>Наращивать </a:t>
            </a:r>
            <a:r>
              <a:rPr lang="ru-RU" dirty="0"/>
              <a:t>возможности научного мониторинга океанов и прибрежных районов</a:t>
            </a:r>
          </a:p>
          <a:p>
            <a:r>
              <a:rPr lang="ru-RU" dirty="0" smtClean="0"/>
              <a:t>Провести </a:t>
            </a:r>
            <a:r>
              <a:rPr lang="ru-RU" dirty="0"/>
              <a:t>реформу и укрепить региональные организации в области управления </a:t>
            </a:r>
            <a:r>
              <a:rPr lang="ru-RU" dirty="0" smtClean="0"/>
              <a:t>океаном.</a:t>
            </a:r>
            <a:endParaRPr lang="ru-RU" dirty="0"/>
          </a:p>
          <a:p>
            <a:r>
              <a:rPr lang="ru-RU" dirty="0" smtClean="0"/>
              <a:t>Содействовать </a:t>
            </a:r>
            <a:r>
              <a:rPr lang="ru-RU" dirty="0"/>
              <a:t>развитию ответственного рыболовства и </a:t>
            </a:r>
            <a:r>
              <a:rPr lang="ru-RU" dirty="0" err="1"/>
              <a:t>аквакультуры</a:t>
            </a:r>
            <a:r>
              <a:rPr lang="ru-RU" dirty="0"/>
              <a:t> в контексте </a:t>
            </a:r>
            <a:r>
              <a:rPr lang="ru-RU" dirty="0" err="1"/>
              <a:t>экологичной</a:t>
            </a:r>
            <a:r>
              <a:rPr lang="ru-RU" dirty="0"/>
              <a:t> </a:t>
            </a:r>
            <a:r>
              <a:rPr lang="ru-RU" dirty="0" smtClean="0"/>
              <a:t>экономики.</a:t>
            </a:r>
            <a:endParaRPr lang="ru-RU" dirty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99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233667"/>
            <a:ext cx="5904656" cy="442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6672"/>
            <a:ext cx="4680520" cy="351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6672"/>
            <a:ext cx="3810000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86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404664"/>
            <a:ext cx="8229600" cy="4526280"/>
          </a:xfrm>
        </p:spPr>
        <p:txBody>
          <a:bodyPr/>
          <a:lstStyle/>
          <a:p>
            <a:r>
              <a:rPr lang="ru-RU" dirty="0"/>
              <a:t>Природные ресурсы - </a:t>
            </a:r>
            <a:r>
              <a:rPr lang="ru-RU" dirty="0" smtClean="0"/>
              <a:t>Природные ресурсы </a:t>
            </a:r>
            <a:r>
              <a:rPr lang="ru-RU" dirty="0"/>
              <a:t>— это естественные ресурсы, необходимые для существования человеческого общества и используемые в хозяйстве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3109067"/>
            <a:ext cx="5032400" cy="334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29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80728"/>
            <a:ext cx="8044264" cy="5434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253536"/>
            <a:ext cx="7859216" cy="7271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Характеристика</a:t>
            </a:r>
            <a:endParaRPr lang="ru-RU" dirty="0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528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434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Географическое распространение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48830" y="-100834"/>
            <a:ext cx="5574334" cy="7704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90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116632"/>
            <a:ext cx="5184576" cy="702643"/>
          </a:xfrm>
        </p:spPr>
        <p:txBody>
          <a:bodyPr/>
          <a:lstStyle/>
          <a:p>
            <a:r>
              <a:rPr lang="ru-RU" dirty="0" smtClean="0"/>
              <a:t>Минеральные ресурсы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3"/>
            <a:ext cx="7632847" cy="5745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04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7975" y="188640"/>
            <a:ext cx="8584505" cy="6336704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ru-RU" dirty="0" smtClean="0"/>
              <a:t>Энергетические</a:t>
            </a:r>
          </a:p>
          <a:p>
            <a:endParaRPr lang="ru-RU" dirty="0" smtClean="0"/>
          </a:p>
          <a:p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Энергия волн </a:t>
            </a:r>
            <a:r>
              <a:rPr lang="ru-RU" dirty="0"/>
              <a:t>значительно выше и может быть использована значительно шире, чем приливная. Страны с большой протяжённостью побережья и постоянными сильными ветрами, такие как Великобритания и Ирландия, могут генерировать до 5 % требуемой электроэнергии за счёт энергии волн</a:t>
            </a:r>
            <a:r>
              <a:rPr lang="ru-RU" dirty="0" smtClean="0"/>
              <a:t>.</a:t>
            </a:r>
          </a:p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Энергия приливов </a:t>
            </a:r>
            <a:r>
              <a:rPr lang="ru-RU" dirty="0" smtClean="0"/>
              <a:t>представлена в </a:t>
            </a:r>
            <a:r>
              <a:rPr lang="ru-RU" dirty="0"/>
              <a:t>СССР (России) c 1968 года действует экспериментальная </a:t>
            </a:r>
            <a:r>
              <a:rPr lang="ru-RU" dirty="0" err="1"/>
              <a:t>Кислогубская</a:t>
            </a:r>
            <a:r>
              <a:rPr lang="ru-RU" dirty="0"/>
              <a:t> </a:t>
            </a:r>
            <a:r>
              <a:rPr lang="ru-RU" dirty="0" smtClean="0"/>
              <a:t>ПЭС, на </a:t>
            </a:r>
            <a:r>
              <a:rPr lang="ru-RU" dirty="0"/>
              <a:t>этапе проектирования находится Северная </a:t>
            </a:r>
            <a:r>
              <a:rPr lang="ru-RU" dirty="0" smtClean="0"/>
              <a:t>ПЭС, Мезенская ПЭС. Существуют </a:t>
            </a:r>
            <a:r>
              <a:rPr lang="ru-RU" dirty="0"/>
              <a:t>ПЭС и за рубежом — во Франции, Великобритании, Канаде, Китае, Индии, США и других странах. ПЭС «Ля </a:t>
            </a:r>
            <a:r>
              <a:rPr lang="ru-RU" dirty="0" err="1"/>
              <a:t>Ранс</a:t>
            </a:r>
            <a:r>
              <a:rPr lang="ru-RU" dirty="0"/>
              <a:t>», построенная в эстуарии реки </a:t>
            </a:r>
            <a:r>
              <a:rPr lang="ru-RU" dirty="0" err="1"/>
              <a:t>Ранс</a:t>
            </a:r>
            <a:r>
              <a:rPr lang="ru-RU" dirty="0"/>
              <a:t> (Северная Бретань) имеет самую большую в мире </a:t>
            </a:r>
            <a:r>
              <a:rPr lang="ru-RU" dirty="0" smtClean="0"/>
              <a:t>плотину.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AutoShape 2" descr="Репродуктивность Мирового океан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82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856984" cy="5983877"/>
          </a:xfrm>
        </p:spPr>
        <p:txBody>
          <a:bodyPr/>
          <a:lstStyle/>
          <a:p>
            <a:pPr algn="ctr"/>
            <a:r>
              <a:rPr lang="ru-RU" dirty="0" smtClean="0"/>
              <a:t>Энергетические</a:t>
            </a:r>
          </a:p>
          <a:p>
            <a:r>
              <a:rPr lang="ru-RU" sz="2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Энергия морских течений, </a:t>
            </a:r>
            <a:r>
              <a:rPr lang="ru-RU" sz="2400" dirty="0" smtClean="0"/>
              <a:t>важнейшее </a:t>
            </a:r>
            <a:r>
              <a:rPr lang="ru-RU" sz="2400" dirty="0"/>
              <a:t>и самое известное морское течение – </a:t>
            </a:r>
            <a:r>
              <a:rPr lang="ru-RU" sz="2400" dirty="0" smtClean="0"/>
              <a:t>Гольфстрим, если </a:t>
            </a:r>
            <a:r>
              <a:rPr lang="ru-RU" sz="2400" dirty="0"/>
              <a:t>бы мы смогли полностью использовать </a:t>
            </a:r>
            <a:r>
              <a:rPr lang="ru-RU" sz="2400" dirty="0" smtClean="0"/>
              <a:t>его </a:t>
            </a:r>
            <a:r>
              <a:rPr lang="ru-RU" sz="2400" dirty="0"/>
              <a:t>энергию, она была </a:t>
            </a:r>
            <a:r>
              <a:rPr lang="ru-RU" sz="2400" dirty="0" smtClean="0"/>
              <a:t>бы эквивалентна </a:t>
            </a:r>
            <a:r>
              <a:rPr lang="ru-RU" sz="2400" dirty="0"/>
              <a:t>суммарной энергии от 50 крупных электростанций. В настоящее время в ряде стран, и в первую очередь в Англии, ведутся </a:t>
            </a:r>
            <a:r>
              <a:rPr lang="ru-RU" sz="2400" dirty="0" smtClean="0"/>
              <a:t>интенсивные </a:t>
            </a:r>
            <a:r>
              <a:rPr lang="ru-RU" sz="2400" dirty="0"/>
              <a:t>работы по использованию энергии морских волн. 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25144"/>
            <a:ext cx="5067300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2223" y="3378080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42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89249"/>
            <a:ext cx="8964488" cy="405983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Энергетические</a:t>
            </a:r>
          </a:p>
          <a:p>
            <a:r>
              <a:rPr lang="ru-RU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Энергия температурного градиента </a:t>
            </a:r>
            <a:r>
              <a:rPr lang="ru-RU" dirty="0"/>
              <a:t>морской </a:t>
            </a:r>
            <a:r>
              <a:rPr lang="ru-RU" dirty="0" smtClean="0"/>
              <a:t>воды — </a:t>
            </a:r>
            <a:r>
              <a:rPr lang="ru-RU" dirty="0"/>
              <a:t>один из видов возобновляемой энергии, позволяющий получать электроэнергию, используя разницу температур на поверхности и глубине мирового океана. </a:t>
            </a:r>
            <a:r>
              <a:rPr lang="ru-RU" dirty="0" smtClean="0"/>
              <a:t> </a:t>
            </a:r>
            <a:r>
              <a:rPr lang="ru-RU" dirty="0"/>
              <a:t>В 1970 гг. компания Токио Электрик </a:t>
            </a:r>
            <a:r>
              <a:rPr lang="ru-RU" dirty="0" err="1"/>
              <a:t>Поуэр</a:t>
            </a:r>
            <a:r>
              <a:rPr lang="ru-RU" dirty="0"/>
              <a:t> Компани разработала и построила 100 кВт электростанцию закрытого типа в Науру. В Индии была разрабатывается первая электростанция мощностью 1 </a:t>
            </a:r>
            <a:r>
              <a:rPr lang="ru-RU" dirty="0" smtClean="0"/>
              <a:t>МВт.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94" y="3861048"/>
            <a:ext cx="3018832" cy="2251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61048"/>
            <a:ext cx="4949157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30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6632"/>
            <a:ext cx="8229600" cy="4526280"/>
          </a:xfrm>
        </p:spPr>
        <p:txBody>
          <a:bodyPr/>
          <a:lstStyle/>
          <a:p>
            <a:pPr algn="ctr"/>
            <a:r>
              <a:rPr lang="ru-RU" dirty="0" smtClean="0"/>
              <a:t>Биологические</a:t>
            </a:r>
          </a:p>
          <a:p>
            <a:r>
              <a:rPr lang="ru-RU" sz="2400" dirty="0"/>
              <a:t>Промышленный лов по акватории Мирового океана размещается неравномерно. Это подтверждается пространственными различиями уловов. По традиции наиболее развит промысел в северной (к северу от 30° </a:t>
            </a:r>
            <a:r>
              <a:rPr lang="ru-RU" sz="2400" dirty="0" err="1"/>
              <a:t>с.ш</a:t>
            </a:r>
            <a:r>
              <a:rPr lang="ru-RU" sz="2400" dirty="0"/>
              <a:t>.) зоне океана. </a:t>
            </a:r>
            <a:endParaRPr lang="ru-RU" sz="2400" dirty="0" smtClean="0"/>
          </a:p>
          <a:p>
            <a:endParaRPr lang="ru-RU" sz="24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33056"/>
            <a:ext cx="4050780" cy="2572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46" t="370" r="3553" b="17659"/>
          <a:stretch/>
        </p:blipFill>
        <p:spPr bwMode="auto">
          <a:xfrm>
            <a:off x="3347864" y="2308440"/>
            <a:ext cx="5597429" cy="3537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Місце для нижнього колонтитула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www.sliderpoint.org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9806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248</TotalTime>
  <Words>839</Words>
  <Application>Microsoft Office PowerPoint</Application>
  <PresentationFormat>Екран (4:3)</PresentationFormat>
  <Paragraphs>90</Paragraphs>
  <Slides>13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13</vt:i4>
      </vt:variant>
    </vt:vector>
  </HeadingPairs>
  <TitlesOfParts>
    <vt:vector size="14" baseType="lpstr">
      <vt:lpstr>Литейная</vt:lpstr>
      <vt:lpstr>Ресурсы мирового океана</vt:lpstr>
      <vt:lpstr>Презентація PowerPoint</vt:lpstr>
      <vt:lpstr>Характеристика</vt:lpstr>
      <vt:lpstr>Географическое распространение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Основные проблемы</vt:lpstr>
      <vt:lpstr>Пути решения проблем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Ресурсы мирового океана</dc:title>
  <dc:creator>Igor</dc:creator>
  <cp:lastModifiedBy>LEGION</cp:lastModifiedBy>
  <cp:revision>14</cp:revision>
  <dcterms:created xsi:type="dcterms:W3CDTF">2014-11-11T16:02:04Z</dcterms:created>
  <dcterms:modified xsi:type="dcterms:W3CDTF">2014-12-30T07:55:42Z</dcterms:modified>
</cp:coreProperties>
</file>